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68" r:id="rId1"/>
  </p:sldMasterIdLst>
  <p:sldIdLst>
    <p:sldId id="256" r:id="rId2"/>
    <p:sldId id="257" r:id="rId3"/>
    <p:sldId id="258" r:id="rId4"/>
    <p:sldId id="259" r:id="rId5"/>
    <p:sldId id="260" r:id="rId6"/>
    <p:sldId id="261" r:id="rId7"/>
    <p:sldId id="263" r:id="rId8"/>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D73AE7-BBC2-4780-B365-D4EC0EA1F094}"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he-IL"/>
        </a:p>
      </dgm:t>
    </dgm:pt>
    <dgm:pt modelId="{3E1FF0C9-EE95-46A6-9E05-2F9C7889949D}">
      <dgm:prSet/>
      <dgm:spPr/>
      <dgm:t>
        <a:bodyPr/>
        <a:lstStyle/>
        <a:p>
          <a:pPr algn="ctr" rtl="1"/>
          <a:r>
            <a:rPr lang="he-IL" dirty="0" smtClean="0"/>
            <a:t>פרויקט מחיר למשתכן – </a:t>
          </a:r>
          <a:br>
            <a:rPr lang="he-IL" dirty="0" smtClean="0"/>
          </a:br>
          <a:r>
            <a:rPr lang="he-IL" dirty="0" smtClean="0"/>
            <a:t>"שבירו בנווה זמר" רעננה</a:t>
          </a:r>
          <a:endParaRPr lang="he-IL" dirty="0"/>
        </a:p>
      </dgm:t>
    </dgm:pt>
    <dgm:pt modelId="{06C1BEAA-3CB0-4C41-940A-BA26413F1F1F}" type="parTrans" cxnId="{4AE2DB6E-629F-40B0-9DCB-C1650030A717}">
      <dgm:prSet/>
      <dgm:spPr/>
      <dgm:t>
        <a:bodyPr/>
        <a:lstStyle/>
        <a:p>
          <a:pPr rtl="1"/>
          <a:endParaRPr lang="he-IL"/>
        </a:p>
      </dgm:t>
    </dgm:pt>
    <dgm:pt modelId="{2E7EE842-42E6-43B6-8D70-00874353DB72}" type="sibTrans" cxnId="{4AE2DB6E-629F-40B0-9DCB-C1650030A717}">
      <dgm:prSet/>
      <dgm:spPr/>
      <dgm:t>
        <a:bodyPr/>
        <a:lstStyle/>
        <a:p>
          <a:pPr rtl="1"/>
          <a:endParaRPr lang="he-IL"/>
        </a:p>
      </dgm:t>
    </dgm:pt>
    <dgm:pt modelId="{D9D85CCA-BFCF-40C4-8A04-8B2609BFAFE1}" type="pres">
      <dgm:prSet presAssocID="{C9D73AE7-BBC2-4780-B365-D4EC0EA1F094}" presName="linear" presStyleCnt="0">
        <dgm:presLayoutVars>
          <dgm:animLvl val="lvl"/>
          <dgm:resizeHandles val="exact"/>
        </dgm:presLayoutVars>
      </dgm:prSet>
      <dgm:spPr/>
      <dgm:t>
        <a:bodyPr/>
        <a:lstStyle/>
        <a:p>
          <a:pPr rtl="1"/>
          <a:endParaRPr lang="he-IL"/>
        </a:p>
      </dgm:t>
    </dgm:pt>
    <dgm:pt modelId="{5E7DFF88-8C7A-45CF-AF84-F0751D60C180}" type="pres">
      <dgm:prSet presAssocID="{3E1FF0C9-EE95-46A6-9E05-2F9C7889949D}" presName="parentText" presStyleLbl="node1" presStyleIdx="0" presStyleCnt="1" custLinFactNeighborX="1033" custLinFactNeighborY="-749">
        <dgm:presLayoutVars>
          <dgm:chMax val="0"/>
          <dgm:bulletEnabled val="1"/>
        </dgm:presLayoutVars>
      </dgm:prSet>
      <dgm:spPr/>
      <dgm:t>
        <a:bodyPr/>
        <a:lstStyle/>
        <a:p>
          <a:pPr rtl="1"/>
          <a:endParaRPr lang="he-IL"/>
        </a:p>
      </dgm:t>
    </dgm:pt>
  </dgm:ptLst>
  <dgm:cxnLst>
    <dgm:cxn modelId="{4AE2DB6E-629F-40B0-9DCB-C1650030A717}" srcId="{C9D73AE7-BBC2-4780-B365-D4EC0EA1F094}" destId="{3E1FF0C9-EE95-46A6-9E05-2F9C7889949D}" srcOrd="0" destOrd="0" parTransId="{06C1BEAA-3CB0-4C41-940A-BA26413F1F1F}" sibTransId="{2E7EE842-42E6-43B6-8D70-00874353DB72}"/>
    <dgm:cxn modelId="{0C8080F9-1C13-4D35-9A53-3253DEFD91E0}" type="presOf" srcId="{3E1FF0C9-EE95-46A6-9E05-2F9C7889949D}" destId="{5E7DFF88-8C7A-45CF-AF84-F0751D60C180}" srcOrd="0" destOrd="0" presId="urn:microsoft.com/office/officeart/2005/8/layout/vList2"/>
    <dgm:cxn modelId="{498E6F10-AD79-42CA-A1CE-61EA187A9768}" type="presOf" srcId="{C9D73AE7-BBC2-4780-B365-D4EC0EA1F094}" destId="{D9D85CCA-BFCF-40C4-8A04-8B2609BFAFE1}" srcOrd="0" destOrd="0" presId="urn:microsoft.com/office/officeart/2005/8/layout/vList2"/>
    <dgm:cxn modelId="{CD9AD13F-BD97-4E23-BFFF-6204D7BCB63A}" type="presParOf" srcId="{D9D85CCA-BFCF-40C4-8A04-8B2609BFAFE1}" destId="{5E7DFF88-8C7A-45CF-AF84-F0751D60C18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7DFF88-8C7A-45CF-AF84-F0751D60C180}">
      <dsp:nvSpPr>
        <dsp:cNvPr id="0" name=""/>
        <dsp:cNvSpPr/>
      </dsp:nvSpPr>
      <dsp:spPr>
        <a:xfrm>
          <a:off x="0" y="195"/>
          <a:ext cx="7766936" cy="162161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1">
            <a:lnSpc>
              <a:spcPct val="90000"/>
            </a:lnSpc>
            <a:spcBef>
              <a:spcPct val="0"/>
            </a:spcBef>
            <a:spcAft>
              <a:spcPct val="35000"/>
            </a:spcAft>
          </a:pPr>
          <a:r>
            <a:rPr lang="he-IL" sz="4200" kern="1200" dirty="0" smtClean="0"/>
            <a:t>פרויקט מחיר למשתכן – </a:t>
          </a:r>
          <a:br>
            <a:rPr lang="he-IL" sz="4200" kern="1200" dirty="0" smtClean="0"/>
          </a:br>
          <a:r>
            <a:rPr lang="he-IL" sz="4200" kern="1200" dirty="0" smtClean="0"/>
            <a:t>"שבירו בנווה זמר" רעננה</a:t>
          </a:r>
          <a:endParaRPr lang="he-IL" sz="4200" kern="1200" dirty="0"/>
        </a:p>
      </dsp:txBody>
      <dsp:txXfrm>
        <a:off x="79161" y="79356"/>
        <a:ext cx="7608614" cy="146329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1400250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87862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e-IL" smtClean="0"/>
              <a:t>לחץ כדי לערוך סגנון כותרת של תבנית בסיס</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5AC7EDF-562D-4840-87C6-4FEE9788DA52}" type="slidenum">
              <a:rPr lang="he-IL" smtClean="0"/>
              <a:t>‹#›</a:t>
            </a:fld>
            <a:endParaRPr lang="he-I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355162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3362346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e-IL" smtClean="0"/>
              <a:t>לחץ כדי לערוך סגנון כותרת של תבנית בסיס</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5AC7EDF-562D-4840-87C6-4FEE9788DA52}" type="slidenum">
              <a:rPr lang="he-IL" smtClean="0"/>
              <a:t>‹#›</a:t>
            </a:fld>
            <a:endParaRPr lang="he-I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640211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או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e-IL" smtClean="0"/>
              <a:t>לחץ כדי לערוך סגנון כותרת של תבנית בסיס</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2703369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19132399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1548241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1434969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1670920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683487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2540361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e-IL" smtClean="0"/>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379318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3841341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1641629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e-IL" smtClean="0"/>
              <a:t>לחץ כדי לערוך סגנון כותרת של תבנית בסיס</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4D8A02E9-D485-411F-9362-1DA0A993295A}" type="datetimeFigureOut">
              <a:rPr lang="he-IL" smtClean="0"/>
              <a:t>ה'/חשון/תשע"ח</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5AC7EDF-562D-4840-87C6-4FEE9788DA52}" type="slidenum">
              <a:rPr lang="he-IL" smtClean="0"/>
              <a:t>‹#›</a:t>
            </a:fld>
            <a:endParaRPr lang="he-IL"/>
          </a:p>
        </p:txBody>
      </p:sp>
    </p:spTree>
    <p:extLst>
      <p:ext uri="{BB962C8B-B14F-4D97-AF65-F5344CB8AC3E}">
        <p14:creationId xmlns:p14="http://schemas.microsoft.com/office/powerpoint/2010/main" val="401928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D8A02E9-D485-411F-9362-1DA0A993295A}" type="datetimeFigureOut">
              <a:rPr lang="he-IL" smtClean="0"/>
              <a:t>ה'/חשון/תשע"ח</a:t>
            </a:fld>
            <a:endParaRPr lang="he-I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5AC7EDF-562D-4840-87C6-4FEE9788DA52}" type="slidenum">
              <a:rPr lang="he-IL" smtClean="0"/>
              <a:t>‹#›</a:t>
            </a:fld>
            <a:endParaRPr lang="he-IL"/>
          </a:p>
        </p:txBody>
      </p:sp>
    </p:spTree>
    <p:extLst>
      <p:ext uri="{BB962C8B-B14F-4D97-AF65-F5344CB8AC3E}">
        <p14:creationId xmlns:p14="http://schemas.microsoft.com/office/powerpoint/2010/main" val="381414434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openxmlformats.org/officeDocument/2006/relationships/image" Target="../media/image5.jpg"/><Relationship Id="rId5" Type="http://schemas.openxmlformats.org/officeDocument/2006/relationships/diagramColors" Target="../diagrams/colors1.xml"/><Relationship Id="rId10" Type="http://schemas.openxmlformats.org/officeDocument/2006/relationships/image" Target="../media/image4.png"/><Relationship Id="rId4" Type="http://schemas.openxmlformats.org/officeDocument/2006/relationships/diagramQuickStyle" Target="../diagrams/quickStyle1.xm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דיאגרמה 8"/>
          <p:cNvGraphicFramePr/>
          <p:nvPr>
            <p:extLst>
              <p:ext uri="{D42A27DB-BD31-4B8C-83A1-F6EECF244321}">
                <p14:modId xmlns:p14="http://schemas.microsoft.com/office/powerpoint/2010/main" val="2393824740"/>
              </p:ext>
            </p:extLst>
          </p:nvPr>
        </p:nvGraphicFramePr>
        <p:xfrm>
          <a:off x="1507067" y="1686813"/>
          <a:ext cx="7766936" cy="16463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תמונה 7"/>
          <p:cNvPicPr>
            <a:picLocks noChangeAspect="1"/>
          </p:cNvPicPr>
          <p:nvPr/>
        </p:nvPicPr>
        <p:blipFill>
          <a:blip r:embed="rId7"/>
          <a:stretch>
            <a:fillRect/>
          </a:stretch>
        </p:blipFill>
        <p:spPr>
          <a:xfrm>
            <a:off x="2687782" y="3435927"/>
            <a:ext cx="5920509" cy="3124200"/>
          </a:xfrm>
          <a:prstGeom prst="rect">
            <a:avLst/>
          </a:prstGeom>
        </p:spPr>
      </p:pic>
      <p:pic>
        <p:nvPicPr>
          <p:cNvPr id="4" name="תמונה 3"/>
          <p:cNvPicPr>
            <a:picLocks noChangeAspect="1"/>
          </p:cNvPicPr>
          <p:nvPr/>
        </p:nvPicPr>
        <p:blipFill>
          <a:blip r:embed="rId8"/>
          <a:stretch>
            <a:fillRect/>
          </a:stretch>
        </p:blipFill>
        <p:spPr>
          <a:xfrm>
            <a:off x="7234501" y="318015"/>
            <a:ext cx="2039502" cy="605127"/>
          </a:xfrm>
          <a:prstGeom prst="rect">
            <a:avLst/>
          </a:prstGeom>
        </p:spPr>
      </p:pic>
      <p:pic>
        <p:nvPicPr>
          <p:cNvPr id="5" name="תמונה 4"/>
          <p:cNvPicPr>
            <a:picLocks noChangeAspect="1"/>
          </p:cNvPicPr>
          <p:nvPr/>
        </p:nvPicPr>
        <p:blipFill>
          <a:blip r:embed="rId9"/>
          <a:stretch>
            <a:fillRect/>
          </a:stretch>
        </p:blipFill>
        <p:spPr>
          <a:xfrm>
            <a:off x="5101555" y="251339"/>
            <a:ext cx="1800266" cy="671803"/>
          </a:xfrm>
          <a:prstGeom prst="rect">
            <a:avLst/>
          </a:prstGeom>
        </p:spPr>
      </p:pic>
      <p:pic>
        <p:nvPicPr>
          <p:cNvPr id="6" name="תמונה 5"/>
          <p:cNvPicPr>
            <a:picLocks noChangeAspect="1"/>
          </p:cNvPicPr>
          <p:nvPr/>
        </p:nvPicPr>
        <p:blipFill>
          <a:blip r:embed="rId10"/>
          <a:stretch>
            <a:fillRect/>
          </a:stretch>
        </p:blipFill>
        <p:spPr>
          <a:xfrm>
            <a:off x="2604238" y="152255"/>
            <a:ext cx="1940051" cy="1002290"/>
          </a:xfrm>
          <a:prstGeom prst="rect">
            <a:avLst/>
          </a:prstGeom>
        </p:spPr>
      </p:pic>
      <p:pic>
        <p:nvPicPr>
          <p:cNvPr id="10" name="תמונה 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47333" y="152255"/>
            <a:ext cx="1418214" cy="1066019"/>
          </a:xfrm>
          <a:prstGeom prst="rect">
            <a:avLst/>
          </a:prstGeom>
        </p:spPr>
      </p:pic>
    </p:spTree>
    <p:extLst>
      <p:ext uri="{BB962C8B-B14F-4D97-AF65-F5344CB8AC3E}">
        <p14:creationId xmlns:p14="http://schemas.microsoft.com/office/powerpoint/2010/main" val="23084121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0"/>
            <a:r>
              <a:rPr lang="he-IL" dirty="0" smtClean="0"/>
              <a:t>הליך בחירת הדירות</a:t>
            </a:r>
            <a:endParaRPr lang="he-IL" dirty="0"/>
          </a:p>
        </p:txBody>
      </p:sp>
      <p:sp>
        <p:nvSpPr>
          <p:cNvPr id="3" name="מציין מיקום תוכן 2"/>
          <p:cNvSpPr>
            <a:spLocks noGrp="1"/>
          </p:cNvSpPr>
          <p:nvPr>
            <p:ph idx="1"/>
          </p:nvPr>
        </p:nvSpPr>
        <p:spPr/>
        <p:txBody>
          <a:bodyPr>
            <a:normAutofit/>
          </a:bodyPr>
          <a:lstStyle/>
          <a:p>
            <a:pPr algn="just"/>
            <a:r>
              <a:rPr lang="he-IL" sz="2000" dirty="0" smtClean="0"/>
              <a:t>בתוך מספר ימים יזומן כל אחד מהזוכים בהגרלה לפגישה בה יידרש לבחור את דירתו מתוך תמהיל הדירות בבניינים. זימון הזוכים יהיה לפי סדר הזכייה בהגרלה.</a:t>
            </a:r>
          </a:p>
          <a:p>
            <a:pPr algn="just"/>
            <a:r>
              <a:rPr lang="he-IL" sz="2000" dirty="0" smtClean="0"/>
              <a:t>לכל אחד מהזוכים יוקצבו 45 דקות שבסופן יהיה עליו להודיע לחברה מהי הדירה אותה בחר ויהיה עליו לחתום על "טופס בחירת דירה". ככל ולא ייעשה כן – ייאבד את זכותו לדירה בפרויקט</a:t>
            </a:r>
            <a:r>
              <a:rPr lang="he-IL" sz="2000" dirty="0"/>
              <a:t>. </a:t>
            </a:r>
            <a:r>
              <a:rPr lang="he-IL" sz="2000" dirty="0" smtClean="0"/>
              <a:t>לאחר </a:t>
            </a:r>
            <a:r>
              <a:rPr lang="he-IL" sz="2000" dirty="0"/>
              <a:t>בחירת הדירה לא יהיה הזוכה רשאי לשנות את </a:t>
            </a:r>
            <a:r>
              <a:rPr lang="he-IL" sz="2000" dirty="0" smtClean="0"/>
              <a:t>בחירתו.</a:t>
            </a:r>
          </a:p>
          <a:p>
            <a:pPr algn="just"/>
            <a:r>
              <a:rPr lang="he-IL" sz="2000" dirty="0" smtClean="0"/>
              <a:t>לאחר בחירת הדירה, תתואם עם כל זוכה פגישה לצורך חתימה על הסכם המכר ונספחיו ומסירת פנקס השוברים של הבנק המלווה, באמצעותו יבוצעו התשלומים ע"ח תמורת הדירה.</a:t>
            </a:r>
          </a:p>
          <a:p>
            <a:pPr algn="just"/>
            <a:endParaRPr lang="he-IL" sz="2000" dirty="0" smtClean="0"/>
          </a:p>
          <a:p>
            <a:endParaRPr lang="he-IL" dirty="0" smtClean="0"/>
          </a:p>
          <a:p>
            <a:endParaRPr lang="he-IL" dirty="0"/>
          </a:p>
        </p:txBody>
      </p:sp>
      <p:pic>
        <p:nvPicPr>
          <p:cNvPr id="4" name="תמונה 3"/>
          <p:cNvPicPr>
            <a:picLocks noChangeAspect="1"/>
          </p:cNvPicPr>
          <p:nvPr/>
        </p:nvPicPr>
        <p:blipFill>
          <a:blip r:embed="rId2"/>
          <a:stretch>
            <a:fillRect/>
          </a:stretch>
        </p:blipFill>
        <p:spPr>
          <a:xfrm>
            <a:off x="413906" y="249381"/>
            <a:ext cx="3862530" cy="1550989"/>
          </a:xfrm>
          <a:prstGeom prst="rect">
            <a:avLst/>
          </a:prstGeom>
        </p:spPr>
      </p:pic>
    </p:spTree>
    <p:extLst>
      <p:ext uri="{BB962C8B-B14F-4D97-AF65-F5344CB8AC3E}">
        <p14:creationId xmlns:p14="http://schemas.microsoft.com/office/powerpoint/2010/main" val="288390261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0"/>
            <a:r>
              <a:rPr lang="he-IL" dirty="0" smtClean="0"/>
              <a:t>הסכם המכר ונספחיו</a:t>
            </a:r>
            <a:endParaRPr lang="he-IL" dirty="0"/>
          </a:p>
        </p:txBody>
      </p:sp>
      <p:sp>
        <p:nvSpPr>
          <p:cNvPr id="3" name="מציין מיקום תוכן 2"/>
          <p:cNvSpPr>
            <a:spLocks noGrp="1"/>
          </p:cNvSpPr>
          <p:nvPr>
            <p:ph idx="1"/>
          </p:nvPr>
        </p:nvSpPr>
        <p:spPr/>
        <p:txBody>
          <a:bodyPr/>
          <a:lstStyle/>
          <a:p>
            <a:pPr algn="just"/>
            <a:r>
              <a:rPr lang="he-IL" sz="2400" dirty="0" smtClean="0"/>
              <a:t>הסכם המכר עליו יידרש לחתום כל זוכה קיבל את אישורו של משרד הבינוי והשיכון (באמצעות חברת הבקרה), מה שמבטיח כי הסכם המכר הינו ידידותי, הוגן, ובהתאם להוראות הדין בכלל והוראות חוק המכר בפרט.</a:t>
            </a:r>
          </a:p>
          <a:p>
            <a:endParaRPr lang="he-IL" dirty="0"/>
          </a:p>
        </p:txBody>
      </p:sp>
      <p:pic>
        <p:nvPicPr>
          <p:cNvPr id="4" name="תמונה 3"/>
          <p:cNvPicPr>
            <a:picLocks noChangeAspect="1"/>
          </p:cNvPicPr>
          <p:nvPr/>
        </p:nvPicPr>
        <p:blipFill>
          <a:blip r:embed="rId2"/>
          <a:stretch>
            <a:fillRect/>
          </a:stretch>
        </p:blipFill>
        <p:spPr>
          <a:xfrm>
            <a:off x="514639" y="141154"/>
            <a:ext cx="2912052" cy="1789246"/>
          </a:xfrm>
          <a:prstGeom prst="rect">
            <a:avLst/>
          </a:prstGeom>
        </p:spPr>
      </p:pic>
    </p:spTree>
    <p:extLst>
      <p:ext uri="{BB962C8B-B14F-4D97-AF65-F5344CB8AC3E}">
        <p14:creationId xmlns:p14="http://schemas.microsoft.com/office/powerpoint/2010/main" val="342857390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0"/>
            <a:r>
              <a:rPr lang="he-IL" dirty="0" smtClean="0"/>
              <a:t>הוראותיו המרכזיות של הסכם המכר</a:t>
            </a:r>
            <a:endParaRPr lang="he-IL" dirty="0"/>
          </a:p>
        </p:txBody>
      </p:sp>
      <p:sp>
        <p:nvSpPr>
          <p:cNvPr id="3" name="מציין מיקום תוכן 2"/>
          <p:cNvSpPr>
            <a:spLocks noGrp="1"/>
          </p:cNvSpPr>
          <p:nvPr>
            <p:ph idx="1"/>
          </p:nvPr>
        </p:nvSpPr>
        <p:spPr>
          <a:xfrm>
            <a:off x="769698" y="1606407"/>
            <a:ext cx="8669866" cy="4258684"/>
          </a:xfrm>
        </p:spPr>
        <p:txBody>
          <a:bodyPr>
            <a:normAutofit fontScale="92500" lnSpcReduction="10000"/>
          </a:bodyPr>
          <a:lstStyle/>
          <a:p>
            <a:pPr algn="just"/>
            <a:r>
              <a:rPr lang="he-IL" sz="1800" dirty="0" smtClean="0"/>
              <a:t>הפרויקט מלווה על-ידי בנק דיסקונט לישראל בע"מ, שינפיק ערבות חוק מכר בגין כל תשלום ותשלום שישולם באמצעות פנקס השוברים שיימסר לכל זוכה במעמד חתימת ההסכם.</a:t>
            </a:r>
          </a:p>
          <a:p>
            <a:pPr algn="just"/>
            <a:r>
              <a:rPr lang="he-IL" sz="1800" dirty="0" smtClean="0"/>
              <a:t>מועד מסירת החזקה הצפוי הינו – חודש מאי 2019 בתוספת </a:t>
            </a:r>
            <a:r>
              <a:rPr lang="he-IL" sz="1800" dirty="0" err="1" smtClean="0"/>
              <a:t>הגרייס</a:t>
            </a:r>
            <a:r>
              <a:rPr lang="he-IL" sz="1800" dirty="0" smtClean="0"/>
              <a:t> הקבוע בחוק, ככל והדבר יידרש.</a:t>
            </a:r>
          </a:p>
          <a:p>
            <a:pPr algn="just"/>
            <a:r>
              <a:rPr lang="he-IL" sz="1800" dirty="0" smtClean="0"/>
              <a:t>בהתאם להוראות רשות מקרקעי ישראל ומאחר ומדובר בפרויקט מחיר למשתכן – לא ניתן יהיה למכור את הדירה משך תקופה של 5 שנים ממועד מסירתה (אין מניעה להשכרתה) – כאשר הפרת הוראה זו תגרור תשלום קנס בסך של 450,000 ₪ לרשות מקרקעי ישראל. </a:t>
            </a:r>
          </a:p>
          <a:p>
            <a:pPr algn="just"/>
            <a:r>
              <a:rPr lang="he-IL" sz="1800" dirty="0" smtClean="0"/>
              <a:t>המפרט הטכני של הדירות אינו ניתן לשינוי, וכן לא ניתן לבצע שינויים ו/או שדרוגים בדירה במהלך תקופת הבנייה, אלא לאחר מסירת החזקה בלבד.</a:t>
            </a:r>
          </a:p>
          <a:p>
            <a:r>
              <a:rPr lang="he-IL" sz="1800" dirty="0" smtClean="0"/>
              <a:t>החברה מתחייבת לספק ולבצע את כל תיקוני הבדק והאחריות בהתאם להוראות חוק המכר.</a:t>
            </a:r>
          </a:p>
          <a:p>
            <a:pPr algn="just"/>
            <a:r>
              <a:rPr lang="he-IL" sz="1800" dirty="0" smtClean="0"/>
              <a:t>החברה תהיה אחראית לרישום כל בניין כבית משותף ורישום זכויות המשתכן בלשכת רישום המקרקעין בהתאם להוראות חוק המכר.</a:t>
            </a:r>
          </a:p>
          <a:p>
            <a:pPr algn="just"/>
            <a:r>
              <a:rPr lang="he-IL" dirty="0"/>
              <a:t>ההסכם ידווח כדין למיסוי מקרקעין באמצעות ב"כ החברה. הזוכה ישלם את מס הרכישה בהתאם למדרגות המס.</a:t>
            </a:r>
          </a:p>
          <a:p>
            <a:endParaRPr lang="he-IL" sz="1800" dirty="0" smtClean="0"/>
          </a:p>
          <a:p>
            <a:pPr marL="0" indent="0">
              <a:buNone/>
            </a:pPr>
            <a:endParaRPr lang="he-IL" sz="1800" dirty="0" smtClean="0"/>
          </a:p>
          <a:p>
            <a:endParaRPr lang="he-IL" dirty="0"/>
          </a:p>
        </p:txBody>
      </p:sp>
      <p:pic>
        <p:nvPicPr>
          <p:cNvPr id="4" name="תמונה 3"/>
          <p:cNvPicPr>
            <a:picLocks noChangeAspect="1"/>
          </p:cNvPicPr>
          <p:nvPr/>
        </p:nvPicPr>
        <p:blipFill>
          <a:blip r:embed="rId2"/>
          <a:stretch>
            <a:fillRect/>
          </a:stretch>
        </p:blipFill>
        <p:spPr>
          <a:xfrm>
            <a:off x="564465" y="141154"/>
            <a:ext cx="1900061" cy="1365429"/>
          </a:xfrm>
          <a:prstGeom prst="rect">
            <a:avLst/>
          </a:prstGeom>
        </p:spPr>
      </p:pic>
    </p:spTree>
    <p:extLst>
      <p:ext uri="{BB962C8B-B14F-4D97-AF65-F5344CB8AC3E}">
        <p14:creationId xmlns:p14="http://schemas.microsoft.com/office/powerpoint/2010/main" val="269975715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0"/>
            <a:r>
              <a:rPr lang="he-IL" dirty="0" smtClean="0"/>
              <a:t>נספחי הסכם המכר</a:t>
            </a:r>
            <a:endParaRPr lang="he-IL" dirty="0"/>
          </a:p>
        </p:txBody>
      </p:sp>
      <p:sp>
        <p:nvSpPr>
          <p:cNvPr id="3" name="מציין מיקום תוכן 2"/>
          <p:cNvSpPr>
            <a:spLocks noGrp="1"/>
          </p:cNvSpPr>
          <p:nvPr>
            <p:ph idx="1"/>
          </p:nvPr>
        </p:nvSpPr>
        <p:spPr>
          <a:xfrm>
            <a:off x="751225" y="1578698"/>
            <a:ext cx="8596668" cy="3880773"/>
          </a:xfrm>
        </p:spPr>
        <p:txBody>
          <a:bodyPr>
            <a:noAutofit/>
          </a:bodyPr>
          <a:lstStyle/>
          <a:p>
            <a:r>
              <a:rPr lang="he-IL" sz="2400" dirty="0" smtClean="0"/>
              <a:t>נספח א' – נספח התשלומים:</a:t>
            </a:r>
          </a:p>
          <a:p>
            <a:r>
              <a:rPr lang="he-IL" sz="2400" dirty="0" smtClean="0"/>
              <a:t>בנספח זה מפורטים מועד המסירה, מחיר הדירה, פריסת התשלומים ומנגנון ההצמדה למדד תשומות הבנייה למגורים.</a:t>
            </a:r>
          </a:p>
          <a:p>
            <a:pPr algn="just"/>
            <a:r>
              <a:rPr lang="he-IL" sz="2400" dirty="0" smtClean="0"/>
              <a:t>גם נספח זה אושר ע"י משרד הבינוי והשיכון ועל כן הוא אינו ניתן לשינוי.</a:t>
            </a:r>
            <a:endParaRPr lang="he-IL" sz="2400" dirty="0"/>
          </a:p>
          <a:p>
            <a:pPr algn="just"/>
            <a:r>
              <a:rPr lang="he-IL" sz="2400" dirty="0" smtClean="0"/>
              <a:t>שכ"ט עוה"ד הינו בהתאם לקבוע בחוק – דהיינו סך של 5,850 ₪ כולל מע"מ שישולמו במועד חתימת ההסכם.</a:t>
            </a:r>
          </a:p>
          <a:p>
            <a:pPr algn="just"/>
            <a:r>
              <a:rPr lang="he-IL" sz="2400" dirty="0" smtClean="0"/>
              <a:t>כל התשלומים ע"ח התמורה יבוצעו באמצעות פנקס השוברים שהנפיק הבנק המלווה של הפרויקט, כאשר הבנק ינפיק ערבות חוק מכר בתוך 14 ימי עסקים ממועד ביצוע כל תשלום בפועל.</a:t>
            </a:r>
            <a:endParaRPr lang="he-IL" sz="2400" dirty="0"/>
          </a:p>
        </p:txBody>
      </p:sp>
      <p:pic>
        <p:nvPicPr>
          <p:cNvPr id="4" name="תמונה 3"/>
          <p:cNvPicPr>
            <a:picLocks noChangeAspect="1"/>
          </p:cNvPicPr>
          <p:nvPr/>
        </p:nvPicPr>
        <p:blipFill>
          <a:blip r:embed="rId2"/>
          <a:stretch>
            <a:fillRect/>
          </a:stretch>
        </p:blipFill>
        <p:spPr>
          <a:xfrm>
            <a:off x="1167782" y="358672"/>
            <a:ext cx="2394024" cy="1470955"/>
          </a:xfrm>
          <a:prstGeom prst="rect">
            <a:avLst/>
          </a:prstGeom>
        </p:spPr>
      </p:pic>
    </p:spTree>
    <p:extLst>
      <p:ext uri="{BB962C8B-B14F-4D97-AF65-F5344CB8AC3E}">
        <p14:creationId xmlns:p14="http://schemas.microsoft.com/office/powerpoint/2010/main" val="358429924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222795" y="687441"/>
            <a:ext cx="9161350" cy="3533577"/>
          </a:xfrm>
        </p:spPr>
        <p:txBody>
          <a:bodyPr>
            <a:noAutofit/>
          </a:bodyPr>
          <a:lstStyle/>
          <a:p>
            <a:r>
              <a:rPr lang="he-IL" sz="3200" dirty="0" smtClean="0"/>
              <a:t>נספח ב' – מפרט ותוכניות הדירה.</a:t>
            </a:r>
          </a:p>
          <a:p>
            <a:pPr algn="just"/>
            <a:r>
              <a:rPr lang="he-IL" sz="3200" dirty="0" smtClean="0"/>
              <a:t>נספח ג' – ייפוי </a:t>
            </a:r>
            <a:r>
              <a:rPr lang="he-IL" sz="3200" dirty="0" err="1" smtClean="0"/>
              <a:t>כח</a:t>
            </a:r>
            <a:r>
              <a:rPr lang="he-IL" sz="3200" dirty="0" smtClean="0"/>
              <a:t> נוטריוני לטובת ב"כ החברה לשם רישום הבית המשותף וזכויות המשתכן בלשכת רישום המקרקעין.</a:t>
            </a:r>
          </a:p>
          <a:p>
            <a:r>
              <a:rPr lang="he-IL" sz="3200" dirty="0" smtClean="0"/>
              <a:t>נספח ד' – נספח הבנק המלווה.</a:t>
            </a:r>
          </a:p>
          <a:p>
            <a:r>
              <a:rPr lang="he-IL" sz="3200" dirty="0" smtClean="0"/>
              <a:t>נספח ה' – תקציר אודות חוק המכר הבטחת השקעות.</a:t>
            </a:r>
          </a:p>
          <a:p>
            <a:pPr algn="just"/>
            <a:r>
              <a:rPr lang="he-IL" sz="3200" dirty="0" smtClean="0"/>
              <a:t>נספח ו' – כתב התחייבות לרשות מקרקעי ישראל עליו יחתום כל זוכה ולפיו יקיים את הוראות והנחיות הרשות (כך בין היתר, האיסור על מכירת הדירה).</a:t>
            </a:r>
          </a:p>
          <a:p>
            <a:pPr algn="just"/>
            <a:r>
              <a:rPr lang="he-IL" sz="3200" dirty="0" smtClean="0"/>
              <a:t>נספח ז' – תצהיר לרשות מקרקעי ישראל בדבר דירה יחידה / משפר דיור.</a:t>
            </a:r>
          </a:p>
        </p:txBody>
      </p:sp>
    </p:spTree>
    <p:extLst>
      <p:ext uri="{BB962C8B-B14F-4D97-AF65-F5344CB8AC3E}">
        <p14:creationId xmlns:p14="http://schemas.microsoft.com/office/powerpoint/2010/main" val="148403908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endParaRPr lang="he-IL" dirty="0" smtClean="0"/>
          </a:p>
          <a:p>
            <a:endParaRPr lang="he-IL" dirty="0"/>
          </a:p>
          <a:p>
            <a:endParaRPr lang="he-IL" sz="2800" dirty="0" smtClean="0"/>
          </a:p>
          <a:p>
            <a:endParaRPr lang="he-IL" sz="2800" dirty="0"/>
          </a:p>
          <a:p>
            <a:pPr marL="0" indent="0" algn="ctr">
              <a:buNone/>
            </a:pPr>
            <a:r>
              <a:rPr lang="he-IL" sz="2800" dirty="0" smtClean="0"/>
              <a:t>משרדנו, כמחלקה המשפטית של חברת רמי שבירו הנדסה בניה והשקעות בע"מ, ישמח לעמוד לרשותכם לכל שאלה או הבהרה.</a:t>
            </a:r>
          </a:p>
          <a:p>
            <a:pPr marL="0" indent="0" algn="ctr">
              <a:buNone/>
            </a:pPr>
            <a:r>
              <a:rPr lang="he-IL" sz="2800" dirty="0" smtClean="0"/>
              <a:t>טלפון 09-7755577, מייל: </a:t>
            </a:r>
            <a:r>
              <a:rPr lang="en-US" sz="2800" smtClean="0"/>
              <a:t>israel@rshbiro.com</a:t>
            </a:r>
            <a:endParaRPr lang="he-IL" sz="2800" dirty="0"/>
          </a:p>
        </p:txBody>
      </p:sp>
      <p:pic>
        <p:nvPicPr>
          <p:cNvPr id="6" name="תמונה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8911" y="184007"/>
            <a:ext cx="4295775" cy="3228975"/>
          </a:xfrm>
          <a:prstGeom prst="rect">
            <a:avLst/>
          </a:prstGeom>
        </p:spPr>
      </p:pic>
    </p:spTree>
    <p:extLst>
      <p:ext uri="{BB962C8B-B14F-4D97-AF65-F5344CB8AC3E}">
        <p14:creationId xmlns:p14="http://schemas.microsoft.com/office/powerpoint/2010/main" val="3045389912"/>
      </p:ext>
    </p:extLst>
  </p:cSld>
  <p:clrMapOvr>
    <a:masterClrMapping/>
  </p:clrMapOvr>
  <p:timing>
    <p:tnLst>
      <p:par>
        <p:cTn id="1" dur="indefinite" restart="never" nodeType="tmRoot"/>
      </p:par>
    </p:tnLst>
  </p:timing>
</p:sld>
</file>

<file path=ppt/theme/theme1.xml><?xml version="1.0" encoding="utf-8"?>
<a:theme xmlns:a="http://schemas.openxmlformats.org/drawingml/2006/main" name="פיאה">
  <a:themeElements>
    <a:clrScheme name="פיאה">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פיאה">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פיאה">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96</TotalTime>
  <Words>532</Words>
  <Application>Microsoft Office PowerPoint</Application>
  <PresentationFormat>מסך רחב</PresentationFormat>
  <Paragraphs>35</Paragraphs>
  <Slides>7</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7</vt:i4>
      </vt:variant>
    </vt:vector>
  </HeadingPairs>
  <TitlesOfParts>
    <vt:vector size="12" baseType="lpstr">
      <vt:lpstr>Arial</vt:lpstr>
      <vt:lpstr>Gisha</vt:lpstr>
      <vt:lpstr>Trebuchet MS</vt:lpstr>
      <vt:lpstr>Wingdings 3</vt:lpstr>
      <vt:lpstr>פיאה</vt:lpstr>
      <vt:lpstr>מצגת של PowerPoint</vt:lpstr>
      <vt:lpstr>הליך בחירת הדירות</vt:lpstr>
      <vt:lpstr>הסכם המכר ונספחיו</vt:lpstr>
      <vt:lpstr>הוראותיו המרכזיות של הסכם המכר</vt:lpstr>
      <vt:lpstr>נספחי הסכם המכר</vt:lpstr>
      <vt:lpstr>מצגת של PowerPoint</vt:lpstr>
      <vt:lpstr>מצגת של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פרויקט מחיר למשתכן –  "שבירו בנווה זמר"</dc:title>
  <dc:creator>Asaf Zalmanovich</dc:creator>
  <cp:lastModifiedBy>israel</cp:lastModifiedBy>
  <cp:revision>21</cp:revision>
  <dcterms:created xsi:type="dcterms:W3CDTF">2016-11-08T13:31:14Z</dcterms:created>
  <dcterms:modified xsi:type="dcterms:W3CDTF">2017-10-25T12:42:00Z</dcterms:modified>
</cp:coreProperties>
</file>